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9A03A02-4172-4E3B-A217-0134D0369154}">
          <p14:sldIdLst>
            <p14:sldId id="256"/>
          </p14:sldIdLst>
        </p14:section>
        <p14:section name="로그인" id="{EA1ACB25-8391-44C4-AC82-1243649B3F72}">
          <p14:sldIdLst>
            <p14:sldId id="257"/>
            <p14:sldId id="258"/>
            <p14:sldId id="259"/>
            <p14:sldId id="260"/>
          </p14:sldIdLst>
        </p14:section>
        <p14:section name="홈" id="{0AFB42A2-095E-4A77-BBC4-33DBC491FC18}">
          <p14:sldIdLst>
            <p14:sldId id="261"/>
          </p14:sldIdLst>
        </p14:section>
        <p14:section name="새 예약" id="{CB7B15C2-5B43-4EA6-BF2D-44ACA14C5E8E}">
          <p14:sldIdLst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</p14:sldIdLst>
        </p14:section>
        <p14:section name="인트라넷 관련" id="{B0ED7C38-D688-424D-9D77-8EBBFF1F6D79}">
          <p14:sldIdLst>
            <p14:sldId id="271"/>
            <p14:sldId id="272"/>
          </p14:sldIdLst>
        </p14:section>
        <p14:section name="예약 관리" id="{F17D7487-07FD-4EC8-8E38-C89472FD3FB2}">
          <p14:sldIdLst>
            <p14:sldId id="273"/>
          </p14:sldIdLst>
        </p14:section>
        <p14:section name="선불권" id="{A76881C8-C750-4D03-AD86-838B251B6AD3}">
          <p14:sldIdLst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지점안내" id="{64724E58-7773-4820-9F0F-D8DF922FD059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pos="2683" userDrawn="1">
          <p15:clr>
            <a:srgbClr val="A4A3A4"/>
          </p15:clr>
        </p15:guide>
        <p15:guide id="4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>
        <p:guide orient="horz" pos="504"/>
        <p:guide pos="642"/>
        <p:guide pos="2683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85B57A-65EB-4113-AF11-056D4F17B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8F3A3BF-C6FA-4E6B-9A9B-2AA3B1FED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C352C5-8E41-4ADD-A7F9-C886EEEC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4036-A2D5-44DA-96DD-09AF08999928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3CA2EC-18FB-499C-9A5A-FB2FF23B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E542D3-2153-45AF-AE40-9CA88AC8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46DF-BDEE-4CAC-A524-081E483465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65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432C23A-2237-451F-9C0F-15E669CA580F}"/>
              </a:ext>
            </a:extLst>
          </p:cNvPr>
          <p:cNvSpPr/>
          <p:nvPr userDrawn="1"/>
        </p:nvSpPr>
        <p:spPr>
          <a:xfrm>
            <a:off x="0" y="0"/>
            <a:ext cx="12192000" cy="535709"/>
          </a:xfrm>
          <a:prstGeom prst="rect">
            <a:avLst/>
          </a:prstGeom>
          <a:solidFill>
            <a:srgbClr val="F0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BE42738-AC42-47DA-BD6E-F057D9C54769}"/>
              </a:ext>
            </a:extLst>
          </p:cNvPr>
          <p:cNvGrpSpPr/>
          <p:nvPr userDrawn="1"/>
        </p:nvGrpSpPr>
        <p:grpSpPr>
          <a:xfrm>
            <a:off x="42863" y="606425"/>
            <a:ext cx="12087225" cy="6165850"/>
            <a:chOff x="104775" y="606425"/>
            <a:chExt cx="12087225" cy="616585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65CC5A-7C1F-41C2-9820-402EE40E8A05}"/>
                </a:ext>
              </a:extLst>
            </p:cNvPr>
            <p:cNvSpPr/>
            <p:nvPr userDrawn="1"/>
          </p:nvSpPr>
          <p:spPr>
            <a:xfrm>
              <a:off x="104775" y="609600"/>
              <a:ext cx="8820150" cy="616267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BB4A57A-FD71-4BDD-9A7A-1654096972F2}"/>
                </a:ext>
              </a:extLst>
            </p:cNvPr>
            <p:cNvSpPr/>
            <p:nvPr userDrawn="1"/>
          </p:nvSpPr>
          <p:spPr>
            <a:xfrm>
              <a:off x="9067800" y="606425"/>
              <a:ext cx="3124200" cy="616267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7CD50B-257A-4A2C-B6CB-ADB185DB41BA}"/>
              </a:ext>
            </a:extLst>
          </p:cNvPr>
          <p:cNvSpPr txBox="1"/>
          <p:nvPr userDrawn="1"/>
        </p:nvSpPr>
        <p:spPr>
          <a:xfrm>
            <a:off x="85725" y="60007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t>화면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B1A31-D910-4E71-8B6C-C37D82132264}"/>
              </a:ext>
            </a:extLst>
          </p:cNvPr>
          <p:cNvSpPr txBox="1"/>
          <p:nvPr userDrawn="1"/>
        </p:nvSpPr>
        <p:spPr>
          <a:xfrm>
            <a:off x="9067800" y="60007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solidFill>
                  <a:schemeClr val="bg1">
                    <a:lumMod val="50000"/>
                  </a:schemeClr>
                </a:solidFill>
              </a:rPr>
              <a:t>설명</a:t>
            </a:r>
          </a:p>
        </p:txBody>
      </p:sp>
    </p:spTree>
    <p:extLst>
      <p:ext uri="{BB962C8B-B14F-4D97-AF65-F5344CB8AC3E}">
        <p14:creationId xmlns:p14="http://schemas.microsoft.com/office/powerpoint/2010/main" val="360054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2753C4-90B9-4623-AB07-4B103E62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6AC8F1-BC30-4874-AFFA-D5FB0C82B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A1D9B7-2A75-4982-9E74-BFA6819B9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4036-A2D5-44DA-96DD-09AF08999928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3EA75F-955B-4912-A315-81F8EDED0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9E6FA6-9CF8-4438-94C4-A595AF261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46DF-BDEE-4CAC-A524-081E483465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2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6B7A62-16F9-4120-BBEE-CB1B9FA65F4A}"/>
              </a:ext>
            </a:extLst>
          </p:cNvPr>
          <p:cNvSpPr txBox="1"/>
          <p:nvPr/>
        </p:nvSpPr>
        <p:spPr>
          <a:xfrm>
            <a:off x="11116734" y="6510867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>
                <a:solidFill>
                  <a:schemeClr val="bg1">
                    <a:lumMod val="65000"/>
                  </a:schemeClr>
                </a:solidFill>
              </a:rPr>
              <a:t>2025. 10. 20</a:t>
            </a:r>
            <a:endParaRPr lang="ko-KR" alt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21C8F4C-886A-4C16-984D-981D3FD53560}"/>
              </a:ext>
            </a:extLst>
          </p:cNvPr>
          <p:cNvGrpSpPr/>
          <p:nvPr/>
        </p:nvGrpSpPr>
        <p:grpSpPr>
          <a:xfrm>
            <a:off x="3121891" y="1932537"/>
            <a:ext cx="5948218" cy="2992926"/>
            <a:chOff x="3071091" y="2165451"/>
            <a:chExt cx="5948218" cy="2992926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9955695-1847-4D43-AA9F-F02C8A971920}"/>
                </a:ext>
              </a:extLst>
            </p:cNvPr>
            <p:cNvGrpSpPr/>
            <p:nvPr/>
          </p:nvGrpSpPr>
          <p:grpSpPr>
            <a:xfrm>
              <a:off x="3071091" y="2165451"/>
              <a:ext cx="5948218" cy="2527098"/>
              <a:chOff x="3121891" y="1994578"/>
              <a:chExt cx="5948218" cy="2527098"/>
            </a:xfrm>
          </p:grpSpPr>
          <p:pic>
            <p:nvPicPr>
              <p:cNvPr id="9" name="그래픽 8">
                <a:extLst>
                  <a:ext uri="{FF2B5EF4-FFF2-40B4-BE49-F238E27FC236}">
                    <a16:creationId xmlns:a16="http://schemas.microsoft.com/office/drawing/2014/main" id="{BFA0A504-A7E5-4680-970E-03464A9B9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21891" y="1994578"/>
                <a:ext cx="5948218" cy="114289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4EE6F0-3140-4E6D-ABB4-93B808E1260B}"/>
                  </a:ext>
                </a:extLst>
              </p:cNvPr>
              <p:cNvSpPr txBox="1"/>
              <p:nvPr/>
            </p:nvSpPr>
            <p:spPr>
              <a:xfrm>
                <a:off x="3465946" y="3752235"/>
                <a:ext cx="52601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400" b="1">
                    <a:solidFill>
                      <a:schemeClr val="bg1">
                        <a:lumMod val="50000"/>
                      </a:schemeClr>
                    </a:solidFill>
                  </a:rPr>
                  <a:t>사용자 앱 매뉴얼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B8F45C-26CB-48E1-8F46-B96DE0270A11}"/>
                </a:ext>
              </a:extLst>
            </p:cNvPr>
            <p:cNvSpPr txBox="1"/>
            <p:nvPr/>
          </p:nvSpPr>
          <p:spPr>
            <a:xfrm>
              <a:off x="5551988" y="4758267"/>
              <a:ext cx="986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>
                  <a:solidFill>
                    <a:schemeClr val="bg1">
                      <a:lumMod val="65000"/>
                    </a:schemeClr>
                  </a:solidFill>
                </a:rPr>
                <a:t>Ver 1.0</a:t>
              </a:r>
              <a:endParaRPr lang="ko-KR" alt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44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E595EC46-A383-4A8F-9050-911A12E484E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F4D41BF-31ED-49B0-A1F1-F66EF8568C2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88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654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홈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새 예약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시술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지점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날짜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방문 전날</a:t>
            </a:r>
            <a:r>
              <a:rPr lang="en-US" altLang="ko-KR" sz="1200"/>
              <a:t>, </a:t>
            </a:r>
            <a:r>
              <a:rPr lang="ko-KR" altLang="en-US" sz="1200"/>
              <a:t>당일 알림톡 발송과 사용자앱에서의 예약량 관리를 원활하게 하기 위해 금일 기준 </a:t>
            </a:r>
            <a:r>
              <a:rPr lang="en-US" altLang="ko-KR" sz="1200"/>
              <a:t>2</a:t>
            </a:r>
            <a:r>
              <a:rPr lang="ko-KR" altLang="en-US" sz="1200"/>
              <a:t>일 후의 날짜부터 예약 가능하도록 설정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인트라넷이나 예약 앱을 통해 이미 확정된 예약이 있을 경우 초록색으로 표기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예약이 있는 날짜를 선택했을 때 문구</a:t>
            </a:r>
            <a:endParaRPr lang="en-US" altLang="ko-KR" sz="1200"/>
          </a:p>
          <a:p>
            <a:br>
              <a:rPr lang="en-US" altLang="ko-KR" sz="1200"/>
            </a:br>
            <a:r>
              <a:rPr lang="en-US" altLang="ko-KR" sz="1200"/>
              <a:t>※ </a:t>
            </a:r>
            <a:r>
              <a:rPr lang="ko-KR" altLang="en-US" sz="1200"/>
              <a:t>사용자앱을 통한 예약은 선택한 날짜당 </a:t>
            </a:r>
            <a:r>
              <a:rPr lang="en-US" altLang="ko-KR" sz="1200"/>
              <a:t>1</a:t>
            </a:r>
            <a:r>
              <a:rPr lang="ko-KR" altLang="en-US" sz="1200"/>
              <a:t>건만 가능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1419225" y="28289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34F8FC8-E8F7-41E0-B66B-1F7E76134D1F}"/>
              </a:ext>
            </a:extLst>
          </p:cNvPr>
          <p:cNvGrpSpPr/>
          <p:nvPr/>
        </p:nvGrpSpPr>
        <p:grpSpPr>
          <a:xfrm>
            <a:off x="4810125" y="40195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34B4DA21-F2FE-4BE4-87EC-8291C0C5103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09243-801F-4C41-BB31-911F38335DE4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DAAAB47-3CEF-4E8C-95CF-AB7A79F157A3}"/>
              </a:ext>
            </a:extLst>
          </p:cNvPr>
          <p:cNvGrpSpPr/>
          <p:nvPr/>
        </p:nvGrpSpPr>
        <p:grpSpPr>
          <a:xfrm>
            <a:off x="4752975" y="91440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B57DEAF8-A65A-4BF2-80F7-ABA6830BE510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F0AA6C-82E4-4640-927B-D2CB02629A8A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330E056-E3C9-4C03-8BBC-D41A3705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809625"/>
            <a:ext cx="3240000" cy="57590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1009DFD-3584-49DE-AC30-CA2944AA5C6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88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6846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홈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새 예약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시술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지점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날짜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점심 및 브레이크 타임은 선택 불가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예약 가능 인원수를 초과한 시간대는 선택 불가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3438525" y="278130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34F8FC8-E8F7-41E0-B66B-1F7E76134D1F}"/>
              </a:ext>
            </a:extLst>
          </p:cNvPr>
          <p:cNvGrpSpPr/>
          <p:nvPr/>
        </p:nvGrpSpPr>
        <p:grpSpPr>
          <a:xfrm>
            <a:off x="6829425" y="349567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34B4DA21-F2FE-4BE4-87EC-8291C0C5103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09243-801F-4C41-BB31-911F38335DE4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DAAAB47-3CEF-4E8C-95CF-AB7A79F157A3}"/>
              </a:ext>
            </a:extLst>
          </p:cNvPr>
          <p:cNvGrpSpPr/>
          <p:nvPr/>
        </p:nvGrpSpPr>
        <p:grpSpPr>
          <a:xfrm>
            <a:off x="4905375" y="467677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B57DEAF8-A65A-4BF2-80F7-ABA6830BE510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F0AA6C-82E4-4640-927B-D2CB02629A8A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BC9D954-FF37-409C-8F65-DCD64E35121E}"/>
              </a:ext>
            </a:extLst>
          </p:cNvPr>
          <p:cNvGrpSpPr/>
          <p:nvPr/>
        </p:nvGrpSpPr>
        <p:grpSpPr>
          <a:xfrm>
            <a:off x="6724650" y="50482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F4D239BC-8CB6-487F-8375-A3A0B04A858B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A550AE-A3FB-4212-98A4-FC587687D962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4F64A30-D632-484E-A5C0-3CFFF6E9FD5A}"/>
              </a:ext>
            </a:extLst>
          </p:cNvPr>
          <p:cNvGrpSpPr/>
          <p:nvPr/>
        </p:nvGrpSpPr>
        <p:grpSpPr>
          <a:xfrm>
            <a:off x="4924425" y="407670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6D9418A4-709B-431F-A92A-6BC93B236788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97D5BC-F205-46DD-ABC3-1E60430A0367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11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C680AF96-D92D-4B54-8315-2FDFDF0BBFF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8C647AD-5469-4ECB-A361-5BCB4EC5C79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88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홈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새 예약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시술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지점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날짜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예약을 희망하는 날짜 선택 후 </a:t>
            </a:r>
            <a:r>
              <a:rPr lang="en-US" altLang="ko-KR" sz="1200" b="1"/>
              <a:t>[</a:t>
            </a:r>
            <a:r>
              <a:rPr lang="ko-KR" altLang="en-US" sz="1200" b="1"/>
              <a:t>예약 신청</a:t>
            </a:r>
            <a:r>
              <a:rPr lang="en-US" altLang="ko-KR" sz="1200" b="1"/>
              <a:t>] </a:t>
            </a:r>
            <a:r>
              <a:rPr lang="ko-KR" altLang="en-US" sz="1200"/>
              <a:t>버튼 클릭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예약 신청 내역 최종 확인 후 </a:t>
            </a:r>
            <a:r>
              <a:rPr lang="en-US" altLang="ko-KR" sz="1200" b="1"/>
              <a:t>[</a:t>
            </a:r>
            <a:r>
              <a:rPr lang="ko-KR" altLang="en-US" sz="1200" b="1"/>
              <a:t>예약 확정</a:t>
            </a:r>
            <a:r>
              <a:rPr lang="en-US" altLang="ko-KR" sz="1200" b="1"/>
              <a:t>] </a:t>
            </a:r>
            <a:r>
              <a:rPr lang="ko-KR" altLang="en-US" sz="1200"/>
              <a:t>버튼 클릭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3076575" y="23431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34F8FC8-E8F7-41E0-B66B-1F7E76134D1F}"/>
              </a:ext>
            </a:extLst>
          </p:cNvPr>
          <p:cNvGrpSpPr/>
          <p:nvPr/>
        </p:nvGrpSpPr>
        <p:grpSpPr>
          <a:xfrm>
            <a:off x="5057775" y="521970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34B4DA21-F2FE-4BE4-87EC-8291C0C5103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09243-801F-4C41-BB31-911F38335DE4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9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B7ED80D-6848-44E9-937B-071E039FD8D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5B71699-F9F3-4D17-8E0F-602A0D66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809625"/>
            <a:ext cx="3240000" cy="57590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홈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새 예약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시술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지점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날짜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옵션 관리 프로그램을 선택했을 때의 시술</a:t>
            </a:r>
            <a:r>
              <a:rPr lang="en-US" altLang="ko-KR" sz="1200"/>
              <a:t>, </a:t>
            </a:r>
            <a:r>
              <a:rPr lang="ko-KR" altLang="en-US" sz="1200"/>
              <a:t>소요 시간</a:t>
            </a:r>
            <a:r>
              <a:rPr lang="en-US" altLang="ko-KR" sz="1200"/>
              <a:t>, </a:t>
            </a:r>
            <a:r>
              <a:rPr lang="ko-KR" altLang="en-US" sz="1200"/>
              <a:t>금액 화면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en-US" altLang="ko-KR" sz="1200"/>
              <a:t>[</a:t>
            </a:r>
            <a:r>
              <a:rPr lang="ko-KR" altLang="en-US" sz="1200" b="1"/>
              <a:t>예약 확정</a:t>
            </a:r>
            <a:r>
              <a:rPr lang="en-US" altLang="ko-KR" sz="1200" b="1"/>
              <a:t>] </a:t>
            </a:r>
            <a:r>
              <a:rPr lang="ko-KR" altLang="en-US" sz="1200"/>
              <a:t>버튼을 누르면 </a:t>
            </a:r>
            <a:r>
              <a:rPr lang="en-US" altLang="ko-KR" sz="1200" b="1"/>
              <a:t>[</a:t>
            </a:r>
            <a:r>
              <a:rPr lang="ko-KR" altLang="en-US" sz="1200" b="1"/>
              <a:t>예약 관리</a:t>
            </a:r>
            <a:r>
              <a:rPr lang="en-US" altLang="ko-KR" sz="1200" b="1"/>
              <a:t>] </a:t>
            </a:r>
            <a:r>
              <a:rPr lang="ko-KR" altLang="en-US" sz="1200"/>
              <a:t>메뉴 메인 화면으로 이동 및 예약 성공 문구 출력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2333625" y="20764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34F8FC8-E8F7-41E0-B66B-1F7E76134D1F}"/>
              </a:ext>
            </a:extLst>
          </p:cNvPr>
          <p:cNvGrpSpPr/>
          <p:nvPr/>
        </p:nvGrpSpPr>
        <p:grpSpPr>
          <a:xfrm>
            <a:off x="4695825" y="8953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34B4DA21-F2FE-4BE4-87EC-8291C0C5103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09243-801F-4C41-BB31-911F38335DE4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1955A2B-C482-423E-9348-A614677ADC61}"/>
              </a:ext>
            </a:extLst>
          </p:cNvPr>
          <p:cNvGrpSpPr/>
          <p:nvPr/>
        </p:nvGrpSpPr>
        <p:grpSpPr>
          <a:xfrm>
            <a:off x="3124200" y="34480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8EC21B39-1F47-4D28-8C4C-982D93BCD81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78FD99-F584-467C-8A4E-8772FCFD6E4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C5E18AB-5503-479C-8CB6-7D90546951E4}"/>
              </a:ext>
            </a:extLst>
          </p:cNvPr>
          <p:cNvGrpSpPr/>
          <p:nvPr/>
        </p:nvGrpSpPr>
        <p:grpSpPr>
          <a:xfrm>
            <a:off x="2952750" y="472440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705F0F8-3C63-4DC6-B4F2-F0EAB18AD08A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FCB61B-4E9E-45D8-9F66-6770ED309775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58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31C18ED-6D97-4EBD-A1F5-A100FC37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809625"/>
            <a:ext cx="3057525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홈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새 예약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시술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지점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날짜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선택한 날짜</a:t>
            </a:r>
            <a:r>
              <a:rPr lang="en-US" altLang="ko-KR" sz="1200"/>
              <a:t> </a:t>
            </a:r>
            <a:r>
              <a:rPr lang="ko-KR" altLang="en-US" sz="1200"/>
              <a:t>및</a:t>
            </a:r>
            <a:r>
              <a:rPr lang="en-US" altLang="ko-KR" sz="1200"/>
              <a:t> </a:t>
            </a:r>
            <a:r>
              <a:rPr lang="ko-KR" altLang="en-US" sz="1200"/>
              <a:t>시간으로 예약 확정 알림톡 발송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1466850" y="15811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13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인트라넷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일정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일정관리</a:t>
            </a:r>
            <a:r>
              <a:rPr lang="en-US" altLang="ko-KR" sz="2000" b="1">
                <a:solidFill>
                  <a:schemeClr val="bg1"/>
                </a:solidFill>
              </a:rPr>
              <a:t>(</a:t>
            </a:r>
            <a:r>
              <a:rPr lang="ko-KR" altLang="en-US" sz="2000" b="1">
                <a:solidFill>
                  <a:schemeClr val="bg1"/>
                </a:solidFill>
              </a:rPr>
              <a:t>사용자 앱</a:t>
            </a:r>
            <a:r>
              <a:rPr lang="en-US" altLang="ko-KR" sz="2000" b="1">
                <a:solidFill>
                  <a:schemeClr val="bg1"/>
                </a:solidFill>
              </a:rPr>
              <a:t>)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/>
              <a:t>※ </a:t>
            </a:r>
            <a:r>
              <a:rPr lang="ko-KR" altLang="en-US" sz="1200"/>
              <a:t>지점</a:t>
            </a:r>
            <a:r>
              <a:rPr lang="en-US" altLang="ko-KR" sz="1200"/>
              <a:t>/</a:t>
            </a:r>
            <a:r>
              <a:rPr lang="ko-KR" altLang="en-US" sz="1200"/>
              <a:t>날짜</a:t>
            </a:r>
            <a:r>
              <a:rPr lang="en-US" altLang="ko-KR" sz="1200"/>
              <a:t>/</a:t>
            </a:r>
            <a:r>
              <a:rPr lang="ko-KR" altLang="en-US" sz="1200"/>
              <a:t>시간별 사용자앱 내에서 예약 가능 예약갯수 조정하는 기능</a:t>
            </a:r>
            <a:br>
              <a:rPr lang="en-US" altLang="ko-KR" sz="1200"/>
            </a:b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적용할 지점 선택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적용할 날짜 선택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아래 표의 열제목에 대한 의미 설명</a:t>
            </a:r>
            <a:r>
              <a:rPr lang="en-US" altLang="ko-KR" sz="1200"/>
              <a:t>. </a:t>
            </a:r>
            <a:r>
              <a:rPr lang="ko-KR" altLang="en-US" sz="1200"/>
              <a:t>클릭시마다 열리고 닫힘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고객 상세 정보 내 </a:t>
            </a:r>
            <a:r>
              <a:rPr lang="en-US" altLang="ko-KR" sz="1200" b="1"/>
              <a:t>[</a:t>
            </a:r>
            <a:r>
              <a:rPr lang="ko-KR" altLang="en-US" sz="1200" b="1"/>
              <a:t>신규</a:t>
            </a:r>
            <a:r>
              <a:rPr lang="en-US" altLang="ko-KR" sz="1200" b="1"/>
              <a:t>]</a:t>
            </a:r>
            <a:r>
              <a:rPr lang="ko-KR" altLang="en-US" sz="1200"/>
              <a:t>로 표기된 고객들의 예약수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고객 상세 정보 내 </a:t>
            </a:r>
            <a:r>
              <a:rPr lang="en-US" altLang="ko-KR" sz="1200" b="1"/>
              <a:t>[</a:t>
            </a:r>
            <a:r>
              <a:rPr lang="ko-KR" altLang="en-US" sz="1200" b="1"/>
              <a:t>멤버쉽</a:t>
            </a:r>
            <a:r>
              <a:rPr lang="en-US" altLang="ko-KR" sz="1200" b="1"/>
              <a:t>]</a:t>
            </a:r>
            <a:r>
              <a:rPr lang="ko-KR" altLang="en-US" sz="1200"/>
              <a:t>으로 표기된 고객들의 예약수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신규</a:t>
            </a:r>
            <a:r>
              <a:rPr lang="en-US" altLang="ko-KR" sz="1200"/>
              <a:t>+</a:t>
            </a:r>
            <a:r>
              <a:rPr lang="ko-KR" altLang="en-US" sz="1200"/>
              <a:t>기존 예약 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en-US" altLang="ko-KR" sz="1200"/>
              <a:t>[</a:t>
            </a:r>
            <a:r>
              <a:rPr lang="ko-KR" altLang="en-US" sz="1200" b="1"/>
              <a:t>현재예약수</a:t>
            </a:r>
            <a:r>
              <a:rPr lang="en-US" altLang="ko-KR" sz="1200" b="1"/>
              <a:t>]</a:t>
            </a:r>
            <a:r>
              <a:rPr lang="ko-KR" altLang="en-US" sz="1200"/>
              <a:t>를 포함하여 해당 시간대에 사용자앱에서 예약할 수 있는 최대 수 설정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en-US" altLang="ko-KR" sz="1200"/>
              <a:t>[</a:t>
            </a:r>
            <a:r>
              <a:rPr lang="ko-KR" altLang="en-US" sz="1200" b="1"/>
              <a:t>최대예약수</a:t>
            </a:r>
            <a:r>
              <a:rPr lang="en-US" altLang="ko-KR" sz="1200" b="1"/>
              <a:t>] – [</a:t>
            </a:r>
            <a:r>
              <a:rPr lang="ko-KR" altLang="en-US" sz="1200" b="1"/>
              <a:t>현재예약수</a:t>
            </a:r>
            <a:r>
              <a:rPr lang="en-US" altLang="ko-KR" sz="1200" b="1"/>
              <a:t>]</a:t>
            </a:r>
            <a:r>
              <a:rPr lang="ko-KR" altLang="en-US" sz="1200"/>
              <a:t>로</a:t>
            </a:r>
            <a:r>
              <a:rPr lang="en-US" altLang="ko-KR" sz="1200"/>
              <a:t>, </a:t>
            </a:r>
            <a:r>
              <a:rPr lang="ko-KR" altLang="en-US" sz="1200"/>
              <a:t>해당 시간에 사용자앱에서 예약 가능한 인원 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en-US" altLang="ko-KR" sz="1200"/>
              <a:t>2</a:t>
            </a:r>
            <a:r>
              <a:rPr lang="ko-KR" altLang="en-US" sz="1200"/>
              <a:t>의 날짜와 관계 없이 모든 날짜에 적용되는 최대예약수 설정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버튼 클릭시 </a:t>
            </a:r>
            <a:r>
              <a:rPr lang="en-US" altLang="ko-KR" sz="1200" b="1"/>
              <a:t>[</a:t>
            </a:r>
            <a:r>
              <a:rPr lang="ko-KR" altLang="en-US" sz="1200" b="1"/>
              <a:t>예약가능 인원수</a:t>
            </a:r>
            <a:r>
              <a:rPr lang="en-US" altLang="ko-KR" sz="1200" b="1"/>
              <a:t>]</a:t>
            </a:r>
            <a:r>
              <a:rPr lang="ko-KR" altLang="en-US" sz="1200"/>
              <a:t>와 무관하게 예약 마감시키는 기능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F1C2D7-D89B-486D-A13F-16156D942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4" y="1276350"/>
            <a:ext cx="8747768" cy="4610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6DB828FE-6AC7-4B11-9972-B771D6D19B1E}"/>
              </a:ext>
            </a:extLst>
          </p:cNvPr>
          <p:cNvGrpSpPr/>
          <p:nvPr/>
        </p:nvGrpSpPr>
        <p:grpSpPr>
          <a:xfrm>
            <a:off x="409575" y="20002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5E588DE-4D6F-4791-9BBE-6A92BCF7837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221947-E92A-49AE-88C1-3C212429DB7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F03023C-69FD-4140-8A3D-FF8F79A826E4}"/>
              </a:ext>
            </a:extLst>
          </p:cNvPr>
          <p:cNvGrpSpPr/>
          <p:nvPr/>
        </p:nvGrpSpPr>
        <p:grpSpPr>
          <a:xfrm>
            <a:off x="390525" y="23431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CB000CC9-F3EC-49EE-B8CA-26D70F247B89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E54375-ACB1-4926-8077-3FF20F8C59EF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3CA50FE-FCDD-4A36-B51C-1A8E8038A889}"/>
              </a:ext>
            </a:extLst>
          </p:cNvPr>
          <p:cNvGrpSpPr/>
          <p:nvPr/>
        </p:nvGrpSpPr>
        <p:grpSpPr>
          <a:xfrm>
            <a:off x="657225" y="27146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ED970242-21DC-4874-81AF-C876CEDB7FB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6DD486-1808-4099-AE7E-022964D18DB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55CC1F6-B040-41CC-8D7E-4F55AE7EF851}"/>
              </a:ext>
            </a:extLst>
          </p:cNvPr>
          <p:cNvGrpSpPr/>
          <p:nvPr/>
        </p:nvGrpSpPr>
        <p:grpSpPr>
          <a:xfrm>
            <a:off x="1285875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466F2A3-B5A4-4626-8A58-CFA11E6833EF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F0B724-F106-40E8-A52C-26EC499293D4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95513C87-944F-4BA6-A038-6293181DF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8775" y="2543175"/>
            <a:ext cx="2751188" cy="5524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328840D-D114-4549-94C2-FC3AEC30F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537" y="3652838"/>
            <a:ext cx="2747963" cy="5733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32797E4B-4849-4797-A934-5D18D124DB3C}"/>
              </a:ext>
            </a:extLst>
          </p:cNvPr>
          <p:cNvGrpSpPr/>
          <p:nvPr/>
        </p:nvGrpSpPr>
        <p:grpSpPr>
          <a:xfrm>
            <a:off x="2209800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87194816-CBDD-43BB-8916-741AD03FC0CD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ECA94D-CF3C-4164-A4B0-038CF854BA7C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B7976D5-AC84-4A39-A49E-6CCF6F339939}"/>
              </a:ext>
            </a:extLst>
          </p:cNvPr>
          <p:cNvGrpSpPr/>
          <p:nvPr/>
        </p:nvGrpSpPr>
        <p:grpSpPr>
          <a:xfrm>
            <a:off x="3200400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EB1409C1-CCC9-4E28-9D8E-4610FA339A15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E3E2DA-DCDD-458F-B5A1-4171ACD38455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4FD0D32-30B8-487E-9435-F738B42FC122}"/>
              </a:ext>
            </a:extLst>
          </p:cNvPr>
          <p:cNvGrpSpPr/>
          <p:nvPr/>
        </p:nvGrpSpPr>
        <p:grpSpPr>
          <a:xfrm>
            <a:off x="4221163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3AFE3D7-9BBF-4FB0-A231-2723E63AAC9E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94F450-D429-48F6-A718-076D6E392000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7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BF5687A-6D11-4854-B9CE-66838F02D791}"/>
              </a:ext>
            </a:extLst>
          </p:cNvPr>
          <p:cNvGrpSpPr/>
          <p:nvPr/>
        </p:nvGrpSpPr>
        <p:grpSpPr>
          <a:xfrm>
            <a:off x="5287963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071D1F3C-B88B-402F-BC74-FB8C376EDFA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AC46E3-A094-47B9-BB18-41E31EB8EA8F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8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3256A2E-18EB-4306-892E-2B6F2E2F02C4}"/>
              </a:ext>
            </a:extLst>
          </p:cNvPr>
          <p:cNvGrpSpPr/>
          <p:nvPr/>
        </p:nvGrpSpPr>
        <p:grpSpPr>
          <a:xfrm>
            <a:off x="6659563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025DA86C-72C9-461F-B8FB-278AA71DA566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E3E9C4-FC00-4245-93FC-A3D990A88803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9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48" name="타원 47">
            <a:extLst>
              <a:ext uri="{FF2B5EF4-FFF2-40B4-BE49-F238E27FC236}">
                <a16:creationId xmlns:a16="http://schemas.microsoft.com/office/drawing/2014/main" id="{AD39B563-E219-42AE-BCCE-3453EA5263D5}"/>
              </a:ext>
            </a:extLst>
          </p:cNvPr>
          <p:cNvSpPr/>
          <p:nvPr/>
        </p:nvSpPr>
        <p:spPr>
          <a:xfrm>
            <a:off x="7935005" y="3482974"/>
            <a:ext cx="222250" cy="222250"/>
          </a:xfrm>
          <a:prstGeom prst="ellipse">
            <a:avLst/>
          </a:prstGeom>
          <a:solidFill>
            <a:srgbClr val="F0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5E5BD0-1BE9-47E8-86AC-848771D20293}"/>
              </a:ext>
            </a:extLst>
          </p:cNvPr>
          <p:cNvSpPr txBox="1"/>
          <p:nvPr/>
        </p:nvSpPr>
        <p:spPr>
          <a:xfrm>
            <a:off x="7820025" y="3438525"/>
            <a:ext cx="44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</a:rPr>
              <a:t>10</a:t>
            </a:r>
            <a:endParaRPr lang="ko-KR" alt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6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FC15C86-D27A-4EA8-9EBB-5F037AD82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6" t="21626" r="35859"/>
          <a:stretch/>
        </p:blipFill>
        <p:spPr>
          <a:xfrm>
            <a:off x="1182688" y="705882"/>
            <a:ext cx="6799262" cy="5971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인트라넷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일정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/>
              <a:t>사용자앱에서 예약시 예약블럭 상단에 보라색 띠와 관리 프로그램 앞에 </a:t>
            </a:r>
            <a:r>
              <a:rPr lang="en-US" altLang="ko-KR" sz="1200"/>
              <a:t>‘(</a:t>
            </a:r>
            <a:r>
              <a:rPr lang="ko-KR" altLang="en-US" sz="1200"/>
              <a:t>앱</a:t>
            </a:r>
            <a:r>
              <a:rPr lang="en-US" altLang="ko-KR" sz="1200"/>
              <a:t>)’</a:t>
            </a:r>
            <a:r>
              <a:rPr lang="ko-KR" altLang="en-US" sz="1200"/>
              <a:t>으로 별도 표기</a:t>
            </a:r>
            <a:endParaRPr lang="en-US" altLang="ko-KR" sz="120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DB828FE-6AC7-4B11-9972-B771D6D19B1E}"/>
              </a:ext>
            </a:extLst>
          </p:cNvPr>
          <p:cNvGrpSpPr/>
          <p:nvPr/>
        </p:nvGrpSpPr>
        <p:grpSpPr>
          <a:xfrm>
            <a:off x="6348047" y="37909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5E588DE-4D6F-4791-9BBE-6A92BCF7837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221947-E92A-49AE-88C1-3C212429DB7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46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EF2BA8D-9089-4C2A-95A5-F8E8235645F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88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예약 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ko-KR" sz="1200"/>
              <a:t>‘</a:t>
            </a:r>
            <a:r>
              <a:rPr lang="ko-KR" altLang="en-US" sz="1200"/>
              <a:t>예약확정</a:t>
            </a:r>
            <a:r>
              <a:rPr lang="en-US" altLang="ko-KR" sz="1200"/>
              <a:t>’</a:t>
            </a:r>
            <a:r>
              <a:rPr lang="ko-KR" altLang="en-US" sz="1200"/>
              <a:t> 상태인 예약의 날짜 및 시간 표시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신규 예약 생성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이전에 신청한 예약 내역 확인 페이지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예약 내역 기간별 조회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시술완료 및 예약 취소 내역 전체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차감 완료된 예약 내역 전체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취소된 예약 내역 전체</a:t>
            </a:r>
            <a:endParaRPr lang="en-US" altLang="ko-KR" sz="120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DB828FE-6AC7-4B11-9972-B771D6D19B1E}"/>
              </a:ext>
            </a:extLst>
          </p:cNvPr>
          <p:cNvGrpSpPr/>
          <p:nvPr/>
        </p:nvGrpSpPr>
        <p:grpSpPr>
          <a:xfrm>
            <a:off x="1175972" y="223837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5E588DE-4D6F-4791-9BBE-6A92BCF7837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221947-E92A-49AE-88C1-3C212429DB7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3A0AD46-7369-4610-A6FA-987C846011C2}"/>
              </a:ext>
            </a:extLst>
          </p:cNvPr>
          <p:cNvGrpSpPr/>
          <p:nvPr/>
        </p:nvGrpSpPr>
        <p:grpSpPr>
          <a:xfrm>
            <a:off x="1175972" y="392430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00BE482-B836-4E4B-94F7-AF61BA7A4910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4BAA09-6A2F-4F22-B6CE-1278BA57108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BC3D32F-75EF-493A-A1A1-2B20A216609E}"/>
              </a:ext>
            </a:extLst>
          </p:cNvPr>
          <p:cNvGrpSpPr/>
          <p:nvPr/>
        </p:nvGrpSpPr>
        <p:grpSpPr>
          <a:xfrm>
            <a:off x="1175972" y="48577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C9736865-96D6-4013-8FF3-AC6943EF6B3E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C15B14-1097-487E-8D4D-EC4A027B23FB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D49439CF-2EA6-405F-9A78-637164D716D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19429B19-A4A7-4A29-830B-D40690E3CFB0}"/>
              </a:ext>
            </a:extLst>
          </p:cNvPr>
          <p:cNvGrpSpPr/>
          <p:nvPr/>
        </p:nvGrpSpPr>
        <p:grpSpPr>
          <a:xfrm>
            <a:off x="4690697" y="17335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F5AB80E9-3806-4572-A932-45944EBB44CD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BD4C0E-1175-473F-A302-98F73E6B348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40AD17B-1292-4924-85BB-666194B6E862}"/>
              </a:ext>
            </a:extLst>
          </p:cNvPr>
          <p:cNvGrpSpPr/>
          <p:nvPr/>
        </p:nvGrpSpPr>
        <p:grpSpPr>
          <a:xfrm>
            <a:off x="4738322" y="224790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72568AC8-2782-4A94-B6CB-A3566C08A5C6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B4BE69-9DB4-4A48-87C3-CBF57E20A575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3A355E2-343C-4D91-B74B-553A91BF2FD8}"/>
              </a:ext>
            </a:extLst>
          </p:cNvPr>
          <p:cNvGrpSpPr/>
          <p:nvPr/>
        </p:nvGrpSpPr>
        <p:grpSpPr>
          <a:xfrm>
            <a:off x="5805122" y="220980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A85A6120-64CB-4CC5-B8F2-F03AAB6B844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1341F0-7074-47C5-936A-744262870B3B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42E1651-7449-41E5-A691-3012FB032A0F}"/>
              </a:ext>
            </a:extLst>
          </p:cNvPr>
          <p:cNvGrpSpPr/>
          <p:nvPr/>
        </p:nvGrpSpPr>
        <p:grpSpPr>
          <a:xfrm>
            <a:off x="6786197" y="220980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94187A73-9C13-4CDB-BD5C-023B401050C1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0B1AA6-B653-49EF-887B-424ADF22F881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7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42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8736E2BE-6FD6-4C2F-BF58-4F1AE123FD2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99" y="808892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선불권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80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/>
              <a:t>고객이 보유중인 선불권 잔액의 총합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기능 준비중으로</a:t>
            </a:r>
            <a:r>
              <a:rPr lang="en-US" altLang="ko-KR" sz="1200"/>
              <a:t>, </a:t>
            </a:r>
            <a:r>
              <a:rPr lang="ko-KR" altLang="en-US" sz="1200"/>
              <a:t>버튼 클릭시 문구 출력</a:t>
            </a:r>
            <a:endParaRPr lang="en-US" altLang="ko-KR" sz="1200"/>
          </a:p>
          <a:p>
            <a:pPr marL="228600" indent="-228600">
              <a:buAutoNum type="arabicPeriod"/>
            </a:pPr>
            <a:endParaRPr lang="en-US" altLang="ko-KR" sz="1200"/>
          </a:p>
          <a:p>
            <a:pPr marL="228600" indent="-228600">
              <a:buAutoNum type="arabicPeriod"/>
            </a:pPr>
            <a:endParaRPr lang="en-US" altLang="ko-KR" sz="1200"/>
          </a:p>
          <a:p>
            <a:pPr marL="228600" indent="-228600">
              <a:buAutoNum type="arabicPeriod"/>
            </a:pP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선불권 조회 기간 변경 기능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현재 사용 가능한 선불권 목록 출력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환불 처리된 선불권 목록 출력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선불권 클릭시 해당 선불권의 상세 내용 출력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해당 선불권의 구매 및 만료 일자</a:t>
            </a:r>
            <a:endParaRPr lang="en-US" altLang="ko-KR" sz="1200"/>
          </a:p>
          <a:p>
            <a:pPr marL="228600" indent="-228600">
              <a:buAutoNum type="arabicPeriod"/>
            </a:pPr>
            <a:endParaRPr lang="en-US" altLang="ko-KR" sz="120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DB828FE-6AC7-4B11-9972-B771D6D19B1E}"/>
              </a:ext>
            </a:extLst>
          </p:cNvPr>
          <p:cNvGrpSpPr/>
          <p:nvPr/>
        </p:nvGrpSpPr>
        <p:grpSpPr>
          <a:xfrm>
            <a:off x="1712302" y="2106491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5E588DE-4D6F-4791-9BBE-6A92BCF7837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221947-E92A-49AE-88C1-3C212429DB7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A139B5D-7835-4A46-BA72-EAB956C8741A}"/>
              </a:ext>
            </a:extLst>
          </p:cNvPr>
          <p:cNvGrpSpPr/>
          <p:nvPr/>
        </p:nvGrpSpPr>
        <p:grpSpPr>
          <a:xfrm>
            <a:off x="1793582" y="2766891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31D03886-607E-4CDA-ADC2-A9F82DA30285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2595D4-D19A-4D60-BF14-72B0507F3CFE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FBDAFC74-3BB2-47F3-9486-2D52ACDE7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681" y="1300542"/>
            <a:ext cx="2680026" cy="396177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EDEB175C-806D-45FE-9B50-EECDF943CD69}"/>
              </a:ext>
            </a:extLst>
          </p:cNvPr>
          <p:cNvGrpSpPr/>
          <p:nvPr/>
        </p:nvGrpSpPr>
        <p:grpSpPr>
          <a:xfrm>
            <a:off x="2118702" y="3569531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603A05A-6864-45CC-9717-5913A344607E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F1F95E-02AC-46A2-BF24-AEB167B400FA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BDA84FE-6910-4727-9462-C19FCCE252C2}"/>
              </a:ext>
            </a:extLst>
          </p:cNvPr>
          <p:cNvGrpSpPr/>
          <p:nvPr/>
        </p:nvGrpSpPr>
        <p:grpSpPr>
          <a:xfrm>
            <a:off x="2281262" y="4057211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408BDE59-CF11-4CE4-B4B5-D371F8913841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6E5CC8-C5F5-46ED-B1D8-3A6338FFF3C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E4F449A-C2AD-4085-A6CD-CEE881E44036}"/>
              </a:ext>
            </a:extLst>
          </p:cNvPr>
          <p:cNvGrpSpPr/>
          <p:nvPr/>
        </p:nvGrpSpPr>
        <p:grpSpPr>
          <a:xfrm>
            <a:off x="3252518" y="4047051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F3C03985-39BF-4A86-8157-F4BB7FB7D84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D492B2-E7DC-404C-A7CA-7213D30C7314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962B6BA6-1AB5-4B5F-A421-395F6743031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28417" y="808892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76306A17-A6CF-4D80-9790-10DE16310206}"/>
              </a:ext>
            </a:extLst>
          </p:cNvPr>
          <p:cNvCxnSpPr>
            <a:cxnSpLocks/>
          </p:cNvCxnSpPr>
          <p:nvPr/>
        </p:nvCxnSpPr>
        <p:spPr>
          <a:xfrm flipV="1">
            <a:off x="3973146" y="2042161"/>
            <a:ext cx="1032559" cy="3231271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4A6E568-F00B-433C-BADF-A642A9326988}"/>
              </a:ext>
            </a:extLst>
          </p:cNvPr>
          <p:cNvSpPr/>
          <p:nvPr/>
        </p:nvSpPr>
        <p:spPr>
          <a:xfrm>
            <a:off x="3288128" y="5106964"/>
            <a:ext cx="298938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C3A5508-DE52-4F07-A3B9-C29418076F42}"/>
              </a:ext>
            </a:extLst>
          </p:cNvPr>
          <p:cNvSpPr/>
          <p:nvPr/>
        </p:nvSpPr>
        <p:spPr>
          <a:xfrm>
            <a:off x="4619625" y="1875693"/>
            <a:ext cx="298938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3428DCDF-859D-4FA3-AB43-93924D001631}"/>
              </a:ext>
            </a:extLst>
          </p:cNvPr>
          <p:cNvGrpSpPr/>
          <p:nvPr/>
        </p:nvGrpSpPr>
        <p:grpSpPr>
          <a:xfrm>
            <a:off x="3795102" y="4951291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5A265443-6692-4BB3-8115-8F6A6818999D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50B9F3-A659-4B1F-A083-910BB20650BB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A5A13497-D890-4FD5-8961-0370E3CC5968}"/>
              </a:ext>
            </a:extLst>
          </p:cNvPr>
          <p:cNvGrpSpPr/>
          <p:nvPr/>
        </p:nvGrpSpPr>
        <p:grpSpPr>
          <a:xfrm>
            <a:off x="6711022" y="2594171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6AB1C54E-2A8E-42A4-9AEA-BCB275424430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5F9FCF1-BA04-48DA-8BBA-6534B5759B7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7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71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선불권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8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/>
              <a:t>해당 선불권이 차감된 날짜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차감된 예약의 일자 정보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해당 선불권의 구매 일시</a:t>
            </a:r>
            <a:endParaRPr lang="en-US" altLang="ko-KR" sz="12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8D22DB-264C-4BBF-978E-BA958BA7751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02" y="809527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EA97C9AE-DBED-4CCA-89FF-ADAF9DB48C04}"/>
              </a:ext>
            </a:extLst>
          </p:cNvPr>
          <p:cNvGrpSpPr/>
          <p:nvPr/>
        </p:nvGrpSpPr>
        <p:grpSpPr>
          <a:xfrm>
            <a:off x="1299064" y="3126399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44B3F777-1035-4762-AE60-A2B738B34AD4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CF5D75-4AC9-4F5C-9380-6F1B204FDD8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D0348AC-A213-466F-AB28-859187FED09E}"/>
              </a:ext>
            </a:extLst>
          </p:cNvPr>
          <p:cNvGrpSpPr/>
          <p:nvPr/>
        </p:nvGrpSpPr>
        <p:grpSpPr>
          <a:xfrm>
            <a:off x="1281479" y="408476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C2335004-140B-4E41-BACA-2D11B069C9B9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B508C9-ADA9-4E18-BCDD-7796CC697D29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35A92230-F5D0-42BA-8EEC-483F236A6058}"/>
              </a:ext>
            </a:extLst>
          </p:cNvPr>
          <p:cNvGrpSpPr/>
          <p:nvPr/>
        </p:nvGrpSpPr>
        <p:grpSpPr>
          <a:xfrm>
            <a:off x="1255102" y="4876068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63E64E0F-6873-4BD2-80F4-0ABAC0C7D0E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3C6136-0821-4510-B4D8-B55D1314702F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61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8" y="55416"/>
            <a:ext cx="504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로그인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메인</a:t>
            </a:r>
            <a:endParaRPr lang="ko-KR" altLang="en-US" b="1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981634F-5F76-44CE-8584-77102E4ABAC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60" y="798368"/>
            <a:ext cx="3240000" cy="57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인트라넷 </a:t>
            </a:r>
            <a:r>
              <a:rPr lang="en-US" altLang="ko-KR" sz="1200" b="1"/>
              <a:t>[</a:t>
            </a:r>
            <a:r>
              <a:rPr lang="ko-KR" altLang="en-US" sz="1200" b="1"/>
              <a:t>고객</a:t>
            </a:r>
            <a:r>
              <a:rPr lang="en-US" altLang="ko-KR" sz="1200" b="1"/>
              <a:t>]</a:t>
            </a:r>
            <a:r>
              <a:rPr lang="en-US" altLang="ko-KR" sz="1200"/>
              <a:t> </a:t>
            </a:r>
            <a:r>
              <a:rPr lang="ko-KR" altLang="en-US" sz="1200"/>
              <a:t>메뉴에 등록되어 있는</a:t>
            </a:r>
            <a:r>
              <a:rPr lang="en-US" altLang="ko-KR" sz="1200"/>
              <a:t> </a:t>
            </a:r>
            <a:r>
              <a:rPr lang="ko-KR" altLang="en-US" sz="1200"/>
              <a:t>핸드폰 번호로 로그인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비밀번호 임의 입력 후 로그인 시도시 경고 문구 출력되어</a:t>
            </a:r>
            <a:r>
              <a:rPr lang="en-US" altLang="ko-KR" sz="1200"/>
              <a:t>, </a:t>
            </a:r>
            <a:r>
              <a:rPr lang="ko-KR" altLang="en-US" sz="1200"/>
              <a:t>최초 로그인 고객은 </a:t>
            </a:r>
            <a:r>
              <a:rPr lang="en-US" altLang="ko-KR" sz="1200" b="1"/>
              <a:t>[</a:t>
            </a:r>
            <a:r>
              <a:rPr lang="ko-KR" altLang="en-US" sz="1200" b="1"/>
              <a:t>비밀번호 재설정</a:t>
            </a:r>
            <a:r>
              <a:rPr lang="en-US" altLang="ko-KR" sz="1200" b="1"/>
              <a:t>]</a:t>
            </a:r>
            <a:r>
              <a:rPr lang="ko-KR" altLang="en-US" sz="1200"/>
              <a:t>으로 바로 이동하도록 안내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1068557" y="277322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0EB1D886-5D6F-4F35-AF19-5DEBE6D7FBA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804862"/>
            <a:ext cx="3240000" cy="576000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CBC6CAEF-F3C8-44E5-9EC9-305DD256BEEC}"/>
              </a:ext>
            </a:extLst>
          </p:cNvPr>
          <p:cNvGrpSpPr/>
          <p:nvPr/>
        </p:nvGrpSpPr>
        <p:grpSpPr>
          <a:xfrm>
            <a:off x="4459457" y="83964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BFA01A1-652B-47A0-98C4-82556E5EDCD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EDE42E-FAC9-4B6B-9F8F-F37EFB027931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16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E6C3ED-F873-4A7B-ABAD-A41C7E8285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55" y="808892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선불권 </a:t>
            </a:r>
            <a:r>
              <a:rPr lang="en-US" altLang="ko-KR" sz="2000" b="1">
                <a:solidFill>
                  <a:schemeClr val="bg1"/>
                </a:solidFill>
              </a:rPr>
              <a:t>(</a:t>
            </a:r>
            <a:r>
              <a:rPr lang="ko-KR" altLang="en-US" sz="2000" b="1">
                <a:solidFill>
                  <a:schemeClr val="bg1"/>
                </a:solidFill>
              </a:rPr>
              <a:t>공유해준 선불권</a:t>
            </a:r>
            <a:r>
              <a:rPr lang="en-US" altLang="ko-KR" sz="2000" b="1">
                <a:solidFill>
                  <a:schemeClr val="bg1"/>
                </a:solidFill>
              </a:rPr>
              <a:t>)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8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/>
              <a:t>로그인한 고객이 공유해준 선불권일 경우 아이콘 표시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공유해준 일시 표시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공유받은 고객이 예약 후 차감한 내역도  표시</a:t>
            </a:r>
            <a:endParaRPr lang="en-US" altLang="ko-KR" sz="1200"/>
          </a:p>
          <a:p>
            <a:pPr marL="228600" indent="-228600">
              <a:buAutoNum type="arabicPeriod"/>
            </a:pPr>
            <a:endParaRPr lang="en-US" altLang="ko-KR" sz="120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A97C9AE-DBED-4CCA-89FF-ADAF9DB48C04}"/>
              </a:ext>
            </a:extLst>
          </p:cNvPr>
          <p:cNvGrpSpPr/>
          <p:nvPr/>
        </p:nvGrpSpPr>
        <p:grpSpPr>
          <a:xfrm>
            <a:off x="3180618" y="1877892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44B3F777-1035-4762-AE60-A2B738B34AD4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CF5D75-4AC9-4F5C-9380-6F1B204FDD8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3FAFCE5-6B6E-45E0-8B68-8E066433D5AC}"/>
              </a:ext>
            </a:extLst>
          </p:cNvPr>
          <p:cNvGrpSpPr/>
          <p:nvPr/>
        </p:nvGrpSpPr>
        <p:grpSpPr>
          <a:xfrm>
            <a:off x="1105634" y="3829784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E34C0AE-162A-4020-BFE0-F5D26E70267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19F645-2C73-4B9C-A84B-3F79DF432F45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E9BCA077-8E60-4F4A-98F7-D9A1BA49355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17" y="807794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C7ACCB14-6DEA-45A8-B095-D2E44F89FF03}"/>
              </a:ext>
            </a:extLst>
          </p:cNvPr>
          <p:cNvGrpSpPr/>
          <p:nvPr/>
        </p:nvGrpSpPr>
        <p:grpSpPr>
          <a:xfrm>
            <a:off x="4851157" y="4260607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FB7D44B8-F9AD-4B2B-AD44-8E8D34334A2C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D359F9-3995-4287-B448-5D0578AA2127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914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086DC933-E5D1-4084-861B-8AB57EF5126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28417" y="808892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29A56FD-59F0-487B-984D-096D8D66E6B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0" y="809527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선불권 </a:t>
            </a:r>
            <a:r>
              <a:rPr lang="en-US" altLang="ko-KR" sz="2000" b="1">
                <a:solidFill>
                  <a:schemeClr val="bg1"/>
                </a:solidFill>
              </a:rPr>
              <a:t>(</a:t>
            </a:r>
            <a:r>
              <a:rPr lang="ko-KR" altLang="en-US" sz="2000" b="1">
                <a:solidFill>
                  <a:schemeClr val="bg1"/>
                </a:solidFill>
              </a:rPr>
              <a:t>공유받은 선불권</a:t>
            </a:r>
            <a:r>
              <a:rPr lang="en-US" altLang="ko-KR" sz="2000" b="1">
                <a:solidFill>
                  <a:schemeClr val="bg1"/>
                </a:solidFill>
              </a:rPr>
              <a:t>)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8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/>
              <a:t>로그인한 고객이 공유받은 선불권일 경우 아이콘 표시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공유받은 일시 표시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공유받은 선불권이 구매된 일시와 고객 이름 표시</a:t>
            </a:r>
            <a:endParaRPr lang="en-US" altLang="ko-KR" sz="120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A97C9AE-DBED-4CCA-89FF-ADAF9DB48C04}"/>
              </a:ext>
            </a:extLst>
          </p:cNvPr>
          <p:cNvGrpSpPr/>
          <p:nvPr/>
        </p:nvGrpSpPr>
        <p:grpSpPr>
          <a:xfrm>
            <a:off x="3180618" y="1877892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44B3F777-1035-4762-AE60-A2B738B34AD4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CF5D75-4AC9-4F5C-9380-6F1B204FDD8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3FAFCE5-6B6E-45E0-8B68-8E066433D5AC}"/>
              </a:ext>
            </a:extLst>
          </p:cNvPr>
          <p:cNvGrpSpPr/>
          <p:nvPr/>
        </p:nvGrpSpPr>
        <p:grpSpPr>
          <a:xfrm>
            <a:off x="1105634" y="3592392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E34C0AE-162A-4020-BFE0-F5D26E70267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19F645-2C73-4B9C-A84B-3F79DF432F45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7ACCB14-6DEA-45A8-B095-D2E44F89FF03}"/>
              </a:ext>
            </a:extLst>
          </p:cNvPr>
          <p:cNvGrpSpPr/>
          <p:nvPr/>
        </p:nvGrpSpPr>
        <p:grpSpPr>
          <a:xfrm>
            <a:off x="4798403" y="4779353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FB7D44B8-F9AD-4B2B-AD44-8E8D34334A2C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D359F9-3995-4287-B448-5D0578AA2127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73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31A03FA-4E5A-4BCA-81CA-164AB17E54C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67" y="808893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선불권 </a:t>
            </a:r>
            <a:r>
              <a:rPr lang="en-US" altLang="ko-KR" sz="2000" b="1">
                <a:solidFill>
                  <a:schemeClr val="bg1"/>
                </a:solidFill>
              </a:rPr>
              <a:t>(</a:t>
            </a:r>
            <a:r>
              <a:rPr lang="ko-KR" altLang="en-US" sz="2000" b="1">
                <a:solidFill>
                  <a:schemeClr val="bg1"/>
                </a:solidFill>
              </a:rPr>
              <a:t>공유받은 선불권</a:t>
            </a:r>
            <a:r>
              <a:rPr lang="en-US" altLang="ko-KR" sz="2000" b="1">
                <a:solidFill>
                  <a:schemeClr val="bg1"/>
                </a:solidFill>
              </a:rPr>
              <a:t>)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8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/>
              <a:t>공유해준 사람이 예약 후 차감한 내역도 표시</a:t>
            </a:r>
            <a:endParaRPr lang="en-US" altLang="ko-KR" sz="120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A97C9AE-DBED-4CCA-89FF-ADAF9DB48C04}"/>
              </a:ext>
            </a:extLst>
          </p:cNvPr>
          <p:cNvGrpSpPr/>
          <p:nvPr/>
        </p:nvGrpSpPr>
        <p:grpSpPr>
          <a:xfrm>
            <a:off x="1193557" y="3504469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44B3F777-1035-4762-AE60-A2B738B34AD4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CF5D75-4AC9-4F5C-9380-6F1B204FDD8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13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3AC3FA-A849-48FB-B706-2232EF9AC01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67" y="808892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선불권 </a:t>
            </a:r>
            <a:r>
              <a:rPr lang="en-US" altLang="ko-KR" sz="2000" b="1">
                <a:solidFill>
                  <a:schemeClr val="bg1"/>
                </a:solidFill>
              </a:rPr>
              <a:t>(</a:t>
            </a:r>
            <a:r>
              <a:rPr lang="ko-KR" altLang="en-US" sz="2000" b="1">
                <a:solidFill>
                  <a:schemeClr val="bg1"/>
                </a:solidFill>
              </a:rPr>
              <a:t>환불된 선불권</a:t>
            </a:r>
            <a:r>
              <a:rPr lang="en-US" altLang="ko-KR" sz="2000" b="1">
                <a:solidFill>
                  <a:schemeClr val="bg1"/>
                </a:solidFill>
              </a:rPr>
              <a:t>)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80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/>
              <a:t>환불된 선불권 아이콘 및 환불 일시 표기</a:t>
            </a:r>
            <a:endParaRPr lang="en-US" altLang="ko-KR" sz="120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A97C9AE-DBED-4CCA-89FF-ADAF9DB48C04}"/>
              </a:ext>
            </a:extLst>
          </p:cNvPr>
          <p:cNvGrpSpPr/>
          <p:nvPr/>
        </p:nvGrpSpPr>
        <p:grpSpPr>
          <a:xfrm>
            <a:off x="947373" y="4717807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44B3F777-1035-4762-AE60-A2B738B34AD4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CF5D75-4AC9-4F5C-9380-6F1B204FDD8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408A66FE-C070-42DB-932F-C2461DDCAA7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17" y="808893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C3441FE9-5102-4F8E-9349-FCAFA8FD83AA}"/>
              </a:ext>
            </a:extLst>
          </p:cNvPr>
          <p:cNvGrpSpPr/>
          <p:nvPr/>
        </p:nvGrpSpPr>
        <p:grpSpPr>
          <a:xfrm>
            <a:off x="4886327" y="2792292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AA45291-CEC0-4EBE-B83B-63C7E32D6C88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7E739E-4A7D-4337-89E4-8E3E441B6543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1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CA48886-F54E-46EF-AC6C-7C9EDAF4D17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67" y="808892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선불권 </a:t>
            </a:r>
            <a:r>
              <a:rPr lang="en-US" altLang="ko-KR" sz="2000" b="1">
                <a:solidFill>
                  <a:schemeClr val="bg1"/>
                </a:solidFill>
              </a:rPr>
              <a:t>(</a:t>
            </a:r>
            <a:r>
              <a:rPr lang="ko-KR" altLang="en-US" sz="2000" b="1">
                <a:solidFill>
                  <a:schemeClr val="bg1"/>
                </a:solidFill>
              </a:rPr>
              <a:t>환불된 선불권</a:t>
            </a:r>
            <a:r>
              <a:rPr lang="en-US" altLang="ko-KR" sz="2000" b="1">
                <a:solidFill>
                  <a:schemeClr val="bg1"/>
                </a:solidFill>
              </a:rPr>
              <a:t>)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8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/>
              <a:t>총 환불금액 표시</a:t>
            </a:r>
            <a:br>
              <a:rPr lang="en-US" altLang="ko-KR" sz="1200"/>
            </a:br>
            <a:r>
              <a:rPr lang="en-US" altLang="ko-KR" sz="1200"/>
              <a:t>- </a:t>
            </a:r>
            <a:r>
              <a:rPr lang="ko-KR" altLang="en-US" sz="1200"/>
              <a:t>인트라넷에서 환불시 환불금액에서 공제금액을 제한 최종 금액 표시</a:t>
            </a:r>
            <a:br>
              <a:rPr lang="en-US" altLang="ko-KR" sz="1200"/>
            </a:br>
            <a:r>
              <a:rPr lang="en-US" altLang="ko-KR" sz="1200"/>
              <a:t>- </a:t>
            </a:r>
            <a:r>
              <a:rPr lang="ko-KR" altLang="en-US" sz="1200"/>
              <a:t>공제 사유는 사용자앱 내에서 표시되지 않음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환불 일시와 환불된 금액 표시</a:t>
            </a:r>
            <a:r>
              <a:rPr lang="en-US" altLang="ko-KR" sz="1200"/>
              <a:t>. </a:t>
            </a:r>
            <a:r>
              <a:rPr lang="ko-KR" altLang="en-US" sz="1200"/>
              <a:t>결제금액이 아닌 충전금액을 기준으로 함</a:t>
            </a:r>
            <a:endParaRPr lang="en-US" altLang="ko-KR" sz="120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A97C9AE-DBED-4CCA-89FF-ADAF9DB48C04}"/>
              </a:ext>
            </a:extLst>
          </p:cNvPr>
          <p:cNvGrpSpPr/>
          <p:nvPr/>
        </p:nvGrpSpPr>
        <p:grpSpPr>
          <a:xfrm>
            <a:off x="2908058" y="3223114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44B3F777-1035-4762-AE60-A2B738B34AD4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CF5D75-4AC9-4F5C-9380-6F1B204FDD8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3441FE9-5102-4F8E-9349-FCAFA8FD83AA}"/>
              </a:ext>
            </a:extLst>
          </p:cNvPr>
          <p:cNvGrpSpPr/>
          <p:nvPr/>
        </p:nvGrpSpPr>
        <p:grpSpPr>
          <a:xfrm>
            <a:off x="2741004" y="4735392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AA45291-CEC0-4EBE-B83B-63C7E32D6C88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7E739E-4A7D-4337-89E4-8E3E441B6543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192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93492A3-7A31-45D9-9C6F-7AD0D0ABAFD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28092" y="808568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66F3EF8-AFBA-49FF-9072-FA6299C2572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99" y="809336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749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선불권 </a:t>
            </a:r>
            <a:r>
              <a:rPr lang="en-US" altLang="ko-KR" sz="2000" b="1">
                <a:solidFill>
                  <a:schemeClr val="bg1"/>
                </a:solidFill>
              </a:rPr>
              <a:t>(</a:t>
            </a:r>
            <a:r>
              <a:rPr lang="ko-KR" altLang="en-US" sz="2000" b="1">
                <a:solidFill>
                  <a:schemeClr val="bg1"/>
                </a:solidFill>
              </a:rPr>
              <a:t>환불된 선불권</a:t>
            </a:r>
            <a:r>
              <a:rPr lang="en-US" altLang="ko-KR" sz="2000" b="1">
                <a:solidFill>
                  <a:schemeClr val="bg1"/>
                </a:solidFill>
              </a:rPr>
              <a:t>)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8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/>
              <a:t>인트라넷에 등록된 지점 목록 전체 출력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카카오맵에 등록된 지점 위치 출력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인트라넷에 등록된 지점 주소</a:t>
            </a:r>
            <a:r>
              <a:rPr lang="en-US" altLang="ko-KR" sz="1200"/>
              <a:t>, </a:t>
            </a:r>
            <a:r>
              <a:rPr lang="ko-KR" altLang="en-US" sz="1200"/>
              <a:t>전화번호</a:t>
            </a:r>
            <a:r>
              <a:rPr lang="en-US" altLang="ko-KR" sz="1200"/>
              <a:t>, </a:t>
            </a:r>
            <a:r>
              <a:rPr lang="ko-KR" altLang="en-US" sz="1200"/>
              <a:t>무료 주차시간 정보 출력</a:t>
            </a:r>
            <a:endParaRPr lang="en-US" altLang="ko-KR" sz="1200"/>
          </a:p>
          <a:p>
            <a:pPr marL="228600" indent="-228600">
              <a:buAutoNum type="arabicPeriod"/>
            </a:pPr>
            <a:r>
              <a:rPr lang="ko-KR" altLang="en-US" sz="1200"/>
              <a:t>버튼 클릭시 해당 지점이 선택되어 신규 예약 생성 페이지로 이동</a:t>
            </a:r>
            <a:endParaRPr lang="en-US" altLang="ko-KR" sz="1200"/>
          </a:p>
          <a:p>
            <a:pPr marL="228600" indent="-228600">
              <a:buAutoNum type="arabicPeriod"/>
            </a:pPr>
            <a:endParaRPr lang="en-US" altLang="ko-KR" sz="120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A97C9AE-DBED-4CCA-89FF-ADAF9DB48C04}"/>
              </a:ext>
            </a:extLst>
          </p:cNvPr>
          <p:cNvGrpSpPr/>
          <p:nvPr/>
        </p:nvGrpSpPr>
        <p:grpSpPr>
          <a:xfrm>
            <a:off x="882872" y="2647382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44B3F777-1035-4762-AE60-A2B738B34AD4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CF5D75-4AC9-4F5C-9380-6F1B204FDD8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3441FE9-5102-4F8E-9349-FCAFA8FD83AA}"/>
              </a:ext>
            </a:extLst>
          </p:cNvPr>
          <p:cNvGrpSpPr/>
          <p:nvPr/>
        </p:nvGrpSpPr>
        <p:grpSpPr>
          <a:xfrm>
            <a:off x="4767263" y="1230192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AA45291-CEC0-4EBE-B83B-63C7E32D6C88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7E739E-4A7D-4337-89E4-8E3E441B6543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679561A-CCB2-4AD9-8AB4-C3720DF76E51}"/>
              </a:ext>
            </a:extLst>
          </p:cNvPr>
          <p:cNvGrpSpPr/>
          <p:nvPr/>
        </p:nvGrpSpPr>
        <p:grpSpPr>
          <a:xfrm>
            <a:off x="4619625" y="4134259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3360B792-38EE-4CAE-8D3D-03B247488BD5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D872D8-9FBB-49C3-9535-ED6FB97BFB56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CD2D386-5A77-4495-852E-E36D1B0CE1C5}"/>
              </a:ext>
            </a:extLst>
          </p:cNvPr>
          <p:cNvGrpSpPr/>
          <p:nvPr/>
        </p:nvGrpSpPr>
        <p:grpSpPr>
          <a:xfrm>
            <a:off x="4856692" y="5302659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0EFFDB9E-CB81-4D96-947F-6BFC159F1B24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DD804F-F0A3-4EC0-94C9-D45E57561AF1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0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B06C08A9-D3C0-48EE-85BF-88B6D426C8B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800100"/>
            <a:ext cx="3240000" cy="576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893B1D4-D244-4ABC-AAE6-D05FF5929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800100"/>
            <a:ext cx="3240000" cy="5760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8" y="55416"/>
            <a:ext cx="698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로그인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비밀번호 재설정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휴대폰 인증을 위해 앞서 입력한 고객 핸드폰 번호 입력 후</a:t>
            </a:r>
            <a:r>
              <a:rPr lang="en-US" altLang="ko-KR" sz="1200"/>
              <a:t> </a:t>
            </a:r>
            <a:r>
              <a:rPr lang="en-US" altLang="ko-KR" sz="1200" b="1"/>
              <a:t>[</a:t>
            </a:r>
            <a:r>
              <a:rPr lang="ko-KR" altLang="en-US" sz="1200" b="1"/>
              <a:t>인증번호 발송</a:t>
            </a:r>
            <a:r>
              <a:rPr lang="en-US" altLang="ko-KR" sz="1200" b="1"/>
              <a:t>] </a:t>
            </a:r>
            <a:r>
              <a:rPr lang="ko-KR" altLang="en-US" sz="1200"/>
              <a:t>버튼 클릭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해당 휴대폰 번호로 문자 발송된 인증번호 </a:t>
            </a:r>
            <a:r>
              <a:rPr lang="en-US" altLang="ko-KR" sz="1200"/>
              <a:t>6</a:t>
            </a:r>
            <a:r>
              <a:rPr lang="ko-KR" altLang="en-US" sz="1200"/>
              <a:t>자리 입력 후</a:t>
            </a:r>
            <a:r>
              <a:rPr lang="ko-KR" altLang="en-US" sz="1200" b="1"/>
              <a:t> </a:t>
            </a:r>
            <a:r>
              <a:rPr lang="en-US" altLang="ko-KR" sz="1200" b="1"/>
              <a:t>[</a:t>
            </a:r>
            <a:r>
              <a:rPr lang="ko-KR" altLang="en-US" sz="1200" b="1"/>
              <a:t>인증 완료</a:t>
            </a:r>
            <a:r>
              <a:rPr lang="en-US" altLang="ko-KR" sz="1200" b="1"/>
              <a:t>]</a:t>
            </a:r>
            <a:r>
              <a:rPr lang="en-US" altLang="ko-KR" sz="1200"/>
              <a:t> </a:t>
            </a:r>
            <a:r>
              <a:rPr lang="ko-KR" altLang="en-US" sz="1200"/>
              <a:t>버튼 클릭</a:t>
            </a:r>
            <a:br>
              <a:rPr lang="en-US" altLang="ko-KR" sz="1200"/>
            </a:br>
            <a:r>
              <a:rPr lang="en-US" altLang="ko-KR" sz="1200"/>
              <a:t>※ </a:t>
            </a:r>
            <a:r>
              <a:rPr lang="ko-KR" altLang="en-US" sz="1200"/>
              <a:t>인증번호 </a:t>
            </a:r>
            <a:r>
              <a:rPr lang="en-US" altLang="ko-KR" sz="1200"/>
              <a:t>5</a:t>
            </a:r>
            <a:r>
              <a:rPr lang="ko-KR" altLang="en-US" sz="1200"/>
              <a:t>회 틀릴 경우 </a:t>
            </a:r>
            <a:r>
              <a:rPr lang="en-US" altLang="ko-KR" sz="1200"/>
              <a:t>5</a:t>
            </a:r>
            <a:r>
              <a:rPr lang="ko-KR" altLang="en-US" sz="1200"/>
              <a:t>분간 인증 제한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1019175" y="288752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BC6CAEF-F3C8-44E5-9EC9-305DD256BEEC}"/>
              </a:ext>
            </a:extLst>
          </p:cNvPr>
          <p:cNvGrpSpPr/>
          <p:nvPr/>
        </p:nvGrpSpPr>
        <p:grpSpPr>
          <a:xfrm>
            <a:off x="4619625" y="328757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BFA01A1-652B-47A0-98C4-82556E5EDCD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EDE42E-FAC9-4B6B-9F8F-F37EFB027931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66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47CCEFE-03BB-42EB-9FD9-03184CB22B3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800100"/>
            <a:ext cx="3240000" cy="5760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8CE7BEB-052C-4DB2-8F4F-0375797FDF9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800100"/>
            <a:ext cx="3240000" cy="57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616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로그인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비밀번호 재설정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하단의 비밀번호 요구사항을 참고하여 사용하고자 하는 비밀 번호 입력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입력 완료 후 </a:t>
            </a:r>
            <a:r>
              <a:rPr lang="en-US" altLang="ko-KR" sz="1200" b="1"/>
              <a:t>[</a:t>
            </a:r>
            <a:r>
              <a:rPr lang="ko-KR" altLang="en-US" sz="1200" b="1"/>
              <a:t>비밀번호 재설정</a:t>
            </a:r>
            <a:r>
              <a:rPr lang="en-US" altLang="ko-KR" sz="1200" b="1"/>
              <a:t>] </a:t>
            </a:r>
            <a:r>
              <a:rPr lang="ko-KR" altLang="en-US" sz="1200"/>
              <a:t>버튼 클릭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1447800" y="245889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BC6CAEF-F3C8-44E5-9EC9-305DD256BEEC}"/>
              </a:ext>
            </a:extLst>
          </p:cNvPr>
          <p:cNvGrpSpPr/>
          <p:nvPr/>
        </p:nvGrpSpPr>
        <p:grpSpPr>
          <a:xfrm>
            <a:off x="5135732" y="485919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BFA01A1-652B-47A0-98C4-82556E5EDCD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EDE42E-FAC9-4B6B-9F8F-F37EFB027931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44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B1D6AA3-0EEA-43DC-92BA-C149ABAA333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63" y="800100"/>
            <a:ext cx="3240000" cy="57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3417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로그인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메인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비밀번호 재설정 후 자동으로 로그인 메인화면으로 이동되며</a:t>
            </a:r>
            <a:r>
              <a:rPr lang="en-US" altLang="ko-KR" sz="1200"/>
              <a:t>, </a:t>
            </a:r>
            <a:r>
              <a:rPr lang="ko-KR" altLang="en-US" sz="1200"/>
              <a:t>핸드폰 번호와 재설정한 비밀번호 입력 후 로그인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1143000" y="292562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9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7D727973-3CA4-4CE8-8F34-49F44671300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63" y="800100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9" y="55416"/>
            <a:ext cx="442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홈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고객 이름</a:t>
            </a:r>
            <a:r>
              <a:rPr lang="en-US" altLang="ko-KR" sz="1200"/>
              <a:t>, </a:t>
            </a:r>
            <a:r>
              <a:rPr lang="ko-KR" altLang="en-US" sz="1200"/>
              <a:t>핸드폰 번호</a:t>
            </a:r>
            <a:r>
              <a:rPr lang="en-US" altLang="ko-KR" sz="1200"/>
              <a:t>, </a:t>
            </a:r>
            <a:r>
              <a:rPr lang="ko-KR" altLang="en-US" sz="1200"/>
              <a:t>보유중인 선불권 잔액 출력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신규 예약 생성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현재 확정 예약 및 과거 예약 내역 조회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보유중인 선불권의 구매 일자 및 사용 일자 등 정보 조회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지점 위치 카카오 지도 정보와 주소</a:t>
            </a:r>
            <a:r>
              <a:rPr lang="en-US" altLang="ko-KR" sz="1200"/>
              <a:t>, </a:t>
            </a:r>
            <a:r>
              <a:rPr lang="ko-KR" altLang="en-US" sz="1200"/>
              <a:t>매장 전화번호 출력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1066800" y="132542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8637364-100E-4D80-BC2D-775A5934F5A5}"/>
              </a:ext>
            </a:extLst>
          </p:cNvPr>
          <p:cNvGrpSpPr/>
          <p:nvPr/>
        </p:nvGrpSpPr>
        <p:grpSpPr>
          <a:xfrm>
            <a:off x="1066800" y="226839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157AC06-7886-43C3-BF34-E97FEAB80FEE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CA0B75-E8CA-4211-A5D0-B67DD650794A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BCFD7BB-15FA-44D4-B4A5-8544F59AC417}"/>
              </a:ext>
            </a:extLst>
          </p:cNvPr>
          <p:cNvGrpSpPr/>
          <p:nvPr/>
        </p:nvGrpSpPr>
        <p:grpSpPr>
          <a:xfrm>
            <a:off x="1057275" y="323994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26B64FA-99A0-42AE-8409-973F072821F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85EA82-5A62-412D-BF85-9F971D133E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9073611-B2EE-4BB0-825A-140A96B03EDB}"/>
              </a:ext>
            </a:extLst>
          </p:cNvPr>
          <p:cNvGrpSpPr/>
          <p:nvPr/>
        </p:nvGrpSpPr>
        <p:grpSpPr>
          <a:xfrm>
            <a:off x="1038225" y="426864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4A34507F-1A1D-4EB3-BCF8-88FAF25F3BAD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7FDB32-7154-448B-BD7D-1E9F31E28113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8BDF010-A3FC-4C26-A5BD-5DB8082E2297}"/>
              </a:ext>
            </a:extLst>
          </p:cNvPr>
          <p:cNvGrpSpPr/>
          <p:nvPr/>
        </p:nvGrpSpPr>
        <p:grpSpPr>
          <a:xfrm>
            <a:off x="1019175" y="529734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B9C9F573-EACD-466A-8E5F-4CB366466200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A8762D-A67B-44A5-A7AC-9322CD538D71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49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B4F5C82-35B3-4EF9-BB5E-DDF6DB8601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63" y="800100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8" y="55416"/>
            <a:ext cx="556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홈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새 예약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시술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인트라넷 고객 정보 내 고객이 속해있는 지점으로 자동 선택됨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예약시 기본 관리 프로그램은 차감 금액 </a:t>
            </a:r>
            <a:r>
              <a:rPr lang="en-US" altLang="ko-KR" sz="1200"/>
              <a:t>0</a:t>
            </a:r>
            <a:r>
              <a:rPr lang="ko-KR" altLang="en-US" sz="1200"/>
              <a:t>원 및 </a:t>
            </a:r>
            <a:r>
              <a:rPr lang="en-US" altLang="ko-KR" sz="1200"/>
              <a:t>60</a:t>
            </a:r>
            <a:r>
              <a:rPr lang="ko-KR" altLang="en-US" sz="1200"/>
              <a:t>분짜리 </a:t>
            </a:r>
            <a:r>
              <a:rPr lang="en-US" altLang="ko-KR" sz="1200" b="1"/>
              <a:t>[</a:t>
            </a:r>
            <a:r>
              <a:rPr lang="ko-KR" altLang="en-US" sz="1200" b="1"/>
              <a:t>관리예약</a:t>
            </a:r>
            <a:r>
              <a:rPr lang="en-US" altLang="ko-KR" sz="1200" b="1"/>
              <a:t>]</a:t>
            </a:r>
            <a:r>
              <a:rPr lang="ko-KR" altLang="en-US" sz="1200"/>
              <a:t>으로 고정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옵션 관리 프로그램은 고객이 자유롭게 선택</a:t>
            </a:r>
            <a:r>
              <a:rPr lang="en-US" altLang="ko-KR" sz="1200"/>
              <a:t>. </a:t>
            </a:r>
            <a:r>
              <a:rPr lang="ko-KR" altLang="en-US" sz="1200"/>
              <a:t>예약시 필수 사항 아님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차감시 가격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해당 관리 프로그램의 추가 소요 시간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1123950" y="8191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8637364-100E-4D80-BC2D-775A5934F5A5}"/>
              </a:ext>
            </a:extLst>
          </p:cNvPr>
          <p:cNvGrpSpPr/>
          <p:nvPr/>
        </p:nvGrpSpPr>
        <p:grpSpPr>
          <a:xfrm>
            <a:off x="1266825" y="523067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157AC06-7886-43C3-BF34-E97FEAB80FEE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CA0B75-E8CA-4211-A5D0-B67DD650794A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EC9646E2-856E-42BC-B339-5090248BCEC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E34AE902-871D-4E0C-8428-E1C0EBAE95FF}"/>
              </a:ext>
            </a:extLst>
          </p:cNvPr>
          <p:cNvGrpSpPr/>
          <p:nvPr/>
        </p:nvGrpSpPr>
        <p:grpSpPr>
          <a:xfrm>
            <a:off x="4962525" y="267797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4D241E7-F50F-481E-8EBA-621BFC91D6CD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FB9E8A-9CC8-4C3B-9B01-ACE9848CA229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3AC2CDD8-0D04-46DA-973A-E440DAB2EE03}"/>
              </a:ext>
            </a:extLst>
          </p:cNvPr>
          <p:cNvGrpSpPr/>
          <p:nvPr/>
        </p:nvGrpSpPr>
        <p:grpSpPr>
          <a:xfrm>
            <a:off x="4991100" y="385907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5B988065-D405-4171-9BD0-B1364E68C5A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5F9AC-8960-43B6-831A-30DBA6199832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C17A4E1-AD0C-426C-BC35-DC012046327E}"/>
              </a:ext>
            </a:extLst>
          </p:cNvPr>
          <p:cNvGrpSpPr/>
          <p:nvPr/>
        </p:nvGrpSpPr>
        <p:grpSpPr>
          <a:xfrm>
            <a:off x="5953125" y="365904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4837BE6C-266F-4564-AA74-F526D2BAFF78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91CC15-5261-45AC-97A0-5B0BAE2894F0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58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5504E5-CB0D-462F-8A5F-B1CCDFD0035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8" y="55416"/>
            <a:ext cx="537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홈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새 예약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옵션 관리 프로그램 선택</a:t>
            </a:r>
            <a:r>
              <a:rPr lang="en-US" altLang="ko-KR" sz="1200"/>
              <a:t>(or </a:t>
            </a:r>
            <a:r>
              <a:rPr lang="ko-KR" altLang="en-US" sz="1200"/>
              <a:t>미선택</a:t>
            </a:r>
            <a:r>
              <a:rPr lang="en-US" altLang="ko-KR" sz="1200"/>
              <a:t>) </a:t>
            </a:r>
            <a:r>
              <a:rPr lang="ko-KR" altLang="en-US" sz="1200"/>
              <a:t>후 최하단 </a:t>
            </a:r>
            <a:r>
              <a:rPr lang="en-US" altLang="ko-KR" sz="1200" b="1"/>
              <a:t>[</a:t>
            </a:r>
            <a:r>
              <a:rPr lang="ko-KR" altLang="en-US" sz="1200" b="1"/>
              <a:t>다음 단계</a:t>
            </a:r>
            <a:r>
              <a:rPr lang="en-US" altLang="ko-KR" sz="1200" b="1"/>
              <a:t>]</a:t>
            </a:r>
            <a:r>
              <a:rPr lang="ko-KR" altLang="en-US" sz="1200"/>
              <a:t> 버튼 클릭</a:t>
            </a:r>
            <a:endParaRPr lang="en-US" altLang="ko-KR" sz="120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2047875" y="452437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7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674EFFF-A71C-455A-8322-F83A5BF0033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88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510EF-DA7B-48D4-8149-B59534FEC4CB}"/>
              </a:ext>
            </a:extLst>
          </p:cNvPr>
          <p:cNvSpPr txBox="1"/>
          <p:nvPr/>
        </p:nvSpPr>
        <p:spPr>
          <a:xfrm>
            <a:off x="96978" y="55416"/>
            <a:ext cx="5656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chemeClr val="bg1"/>
                </a:solidFill>
              </a:rPr>
              <a:t>사용자앱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홈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새 예약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시술 </a:t>
            </a:r>
            <a:r>
              <a:rPr lang="en-US" altLang="ko-KR" sz="2000" b="1">
                <a:solidFill>
                  <a:schemeClr val="bg1"/>
                </a:solidFill>
              </a:rPr>
              <a:t>&gt; </a:t>
            </a:r>
            <a:r>
              <a:rPr lang="ko-KR" altLang="en-US" sz="2000" b="1">
                <a:solidFill>
                  <a:schemeClr val="bg1"/>
                </a:solidFill>
              </a:rPr>
              <a:t>지점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최초 화면에서 기본 선택된 지점으로 선택되어 있음</a:t>
            </a:r>
            <a:r>
              <a:rPr lang="en-US" altLang="ko-KR" sz="1200"/>
              <a:t>. </a:t>
            </a:r>
            <a:r>
              <a:rPr lang="ko-KR" altLang="en-US" sz="1200"/>
              <a:t>타지점으로 예약 희망시 원하는 지점을 선택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지점 선택 후 최하단의 </a:t>
            </a:r>
            <a:r>
              <a:rPr lang="en-US" altLang="ko-KR" sz="1200" b="1"/>
              <a:t>[</a:t>
            </a:r>
            <a:r>
              <a:rPr lang="ko-KR" altLang="en-US" sz="1200" b="1"/>
              <a:t>다음 단계</a:t>
            </a:r>
            <a:r>
              <a:rPr lang="en-US" altLang="ko-KR" sz="1200" b="1"/>
              <a:t>]</a:t>
            </a:r>
            <a:r>
              <a:rPr lang="en-US" altLang="ko-KR" sz="1200"/>
              <a:t> </a:t>
            </a:r>
            <a:r>
              <a:rPr lang="ko-KR" altLang="en-US" sz="1200"/>
              <a:t>버튼 클릭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E15662-054E-4F03-87FB-DC6264CE5C98}"/>
              </a:ext>
            </a:extLst>
          </p:cNvPr>
          <p:cNvGrpSpPr/>
          <p:nvPr/>
        </p:nvGrpSpPr>
        <p:grpSpPr>
          <a:xfrm>
            <a:off x="1209675" y="113347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0CEDD4D-0B68-43A1-8D53-301BCA3B155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E0D18-BAE2-4FAA-A1BE-408CED582F2D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606DB11B-D120-466C-99D1-CA6BC6A8BAB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809625"/>
            <a:ext cx="3240000" cy="57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634F8FC8-E8F7-41E0-B66B-1F7E76134D1F}"/>
              </a:ext>
            </a:extLst>
          </p:cNvPr>
          <p:cNvGrpSpPr/>
          <p:nvPr/>
        </p:nvGrpSpPr>
        <p:grpSpPr>
          <a:xfrm>
            <a:off x="4933950" y="452437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34B4DA21-F2FE-4BE4-87EC-8291C0C51037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09243-801F-4C41-BB31-911F38335DE4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604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951</Words>
  <Application>Microsoft Office PowerPoint</Application>
  <PresentationFormat>와이드스크린</PresentationFormat>
  <Paragraphs>191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목진규</dc:creator>
  <cp:lastModifiedBy>목진규</cp:lastModifiedBy>
  <cp:revision>40</cp:revision>
  <dcterms:created xsi:type="dcterms:W3CDTF">2025-10-15T03:13:40Z</dcterms:created>
  <dcterms:modified xsi:type="dcterms:W3CDTF">2025-10-20T02:18:58Z</dcterms:modified>
</cp:coreProperties>
</file>